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9.jpeg" ContentType="image/jpeg"/>
  <Override PartName="/ppt/media/image11.jpeg" ContentType="image/jpeg"/>
  <Override PartName="/ppt/media/image13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12.jpeg" ContentType="image/jpeg"/>
  <Override PartName="/ppt/media/image10.jpeg" ContentType="image/jpeg"/>
  <Override PartName="/ppt/media/image8.jpeg" ContentType="image/jpe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85800" y="4130640"/>
            <a:ext cx="77724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85800" y="413064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68480" y="413064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250236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313800" y="1981080"/>
            <a:ext cx="250236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941440" y="1981080"/>
            <a:ext cx="250236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85800" y="4130640"/>
            <a:ext cx="250236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313800" y="4130640"/>
            <a:ext cx="250236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941440" y="4130640"/>
            <a:ext cx="250236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85800" y="456840"/>
            <a:ext cx="7772400" cy="5299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85800" y="413064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68480" y="413064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85800" y="4130640"/>
            <a:ext cx="77724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85800" y="4130640"/>
            <a:ext cx="77724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85800" y="413064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68480" y="413064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250236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313800" y="1981080"/>
            <a:ext cx="250236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941440" y="1981080"/>
            <a:ext cx="250236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85800" y="4130640"/>
            <a:ext cx="250236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313800" y="4130640"/>
            <a:ext cx="250236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5941440" y="4130640"/>
            <a:ext cx="250236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456840"/>
            <a:ext cx="7772400" cy="5299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85800" y="413064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8480" y="413064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85800" y="4130640"/>
            <a:ext cx="7772400" cy="1962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en-US" sz="4400" spc="-1" strike="noStrike">
                <a:solidFill>
                  <a:srgbClr val="004c2b"/>
                </a:solidFill>
                <a:latin typeface="Times New Roman"/>
              </a:rPr>
              <a:t>Click to edit the title text format</a:t>
            </a:r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Click to edit the outline text format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lvl="1" marL="742680" indent="-285480">
              <a:spcBef>
                <a:spcPts val="799"/>
              </a:spcBef>
              <a:buClr>
                <a:srgbClr val="578963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Second Outline Level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333333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Third Outline Level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333333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Fourth Outline Level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333333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Fifth Outline Level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333333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Sixth Outline Level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333333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Seventh Outline Level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>
              <a:spcBef>
                <a:spcPts val="87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pc="-1" strike="noStrike">
                <a:solidFill>
                  <a:srgbClr val="578963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ctr">
              <a:spcBef>
                <a:spcPts val="87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pc="-1" strike="noStrike">
                <a:solidFill>
                  <a:srgbClr val="578963"/>
                </a:solidFill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spcBef>
                <a:spcPts val="87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4A7A0CE-4885-45E0-9CE8-CF162D149D0C}" type="slidenum">
              <a:rPr b="0" lang="en-US" sz="1400" spc="-1" strike="noStrike">
                <a:solidFill>
                  <a:srgbClr val="578963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690480" y="3340080"/>
            <a:ext cx="7653600" cy="485640"/>
          </a:xfrm>
          <a:custGeom>
            <a:avLst/>
            <a:gdLst/>
            <a:ahLst/>
            <a:rect l="l" t="t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rgbClr val="bdd7e5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en-US" sz="4400" spc="-1" strike="noStrike">
                <a:solidFill>
                  <a:srgbClr val="004c2b"/>
                </a:solidFill>
                <a:latin typeface="Times New Roman"/>
              </a:rPr>
              <a:t>Click to edit the title text format</a:t>
            </a:r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>
              <a:spcBef>
                <a:spcPts val="87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pc="-1" strike="noStrike">
                <a:solidFill>
                  <a:srgbClr val="578963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ctr">
              <a:spcBef>
                <a:spcPts val="87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pc="-1" strike="noStrike">
                <a:solidFill>
                  <a:srgbClr val="578963"/>
                </a:solidFill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spcBef>
                <a:spcPts val="87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A97EC0C-E504-4AD8-A6E4-1DF05A45E7ED}" type="slidenum">
              <a:rPr b="0" lang="en-US" sz="1400" spc="-1" strike="noStrike">
                <a:solidFill>
                  <a:srgbClr val="578963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Click to edit the outline text format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lvl="1" marL="457200" algn="ctr">
              <a:spcBef>
                <a:spcPts val="69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333333"/>
                </a:solidFill>
                <a:latin typeface="Times New Roman"/>
              </a:rPr>
              <a:t>Second Outline Level</a:t>
            </a:r>
            <a:endParaRPr b="0" lang="en-US" sz="2800" spc="-1" strike="noStrike">
              <a:solidFill>
                <a:srgbClr val="333333"/>
              </a:solidFill>
              <a:latin typeface="Times New Roman"/>
            </a:endParaRPr>
          </a:p>
          <a:p>
            <a:pPr lvl="2" marL="914400" algn="ctr">
              <a:spcBef>
                <a:spcPts val="598"/>
              </a:spcBef>
              <a:buClr>
                <a:srgbClr val="333333"/>
              </a:buClr>
              <a:buFont typeface="Times New Roman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Times New Roman"/>
              </a:rPr>
              <a:t>Third Outline Level</a:t>
            </a:r>
            <a:endParaRPr b="0" lang="en-US" sz="2400" spc="-1" strike="noStrike">
              <a:solidFill>
                <a:srgbClr val="333333"/>
              </a:solidFill>
              <a:latin typeface="Times New Roman"/>
            </a:endParaRPr>
          </a:p>
          <a:p>
            <a:pPr lvl="3" marL="1371600" algn="ctr">
              <a:spcBef>
                <a:spcPts val="499"/>
              </a:spcBef>
              <a:buClr>
                <a:srgbClr val="333333"/>
              </a:buClr>
              <a:buFont typeface="Times New Roman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333333"/>
                </a:solidFill>
                <a:latin typeface="Times New Roman"/>
              </a:rPr>
              <a:t>Fourth Outline Level</a:t>
            </a:r>
            <a:endParaRPr b="0" lang="en-US" sz="2000" spc="-1" strike="noStrike">
              <a:solidFill>
                <a:srgbClr val="333333"/>
              </a:solidFill>
              <a:latin typeface="Times New Roman"/>
            </a:endParaRPr>
          </a:p>
          <a:p>
            <a:pPr lvl="4" marL="1828800" algn="ctr">
              <a:spcBef>
                <a:spcPts val="499"/>
              </a:spcBef>
              <a:buClr>
                <a:srgbClr val="333333"/>
              </a:buClr>
              <a:buFont typeface="Times New Roman"/>
              <a:buChar char="»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333333"/>
                </a:solidFill>
                <a:latin typeface="Times New Roman"/>
              </a:rPr>
              <a:t>Fifth Outline Level</a:t>
            </a:r>
            <a:endParaRPr b="0" lang="en-US" sz="2000" spc="-1" strike="noStrike">
              <a:solidFill>
                <a:srgbClr val="333333"/>
              </a:solidFill>
              <a:latin typeface="Times New Roman"/>
            </a:endParaRPr>
          </a:p>
          <a:p>
            <a:pPr lvl="5" marL="1828800" algn="ctr">
              <a:spcBef>
                <a:spcPts val="499"/>
              </a:spcBef>
              <a:buClr>
                <a:srgbClr val="333333"/>
              </a:buClr>
              <a:buFont typeface="Times New Roman"/>
              <a:buChar char="»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333333"/>
                </a:solidFill>
                <a:latin typeface="Times New Roman"/>
              </a:rPr>
              <a:t>Sixth Outline Level</a:t>
            </a:r>
            <a:endParaRPr b="0" lang="en-US" sz="2000" spc="-1" strike="noStrike">
              <a:solidFill>
                <a:srgbClr val="333333"/>
              </a:solidFill>
              <a:latin typeface="Times New Roman"/>
            </a:endParaRPr>
          </a:p>
          <a:p>
            <a:pPr lvl="6" marL="1828800" algn="ctr">
              <a:spcBef>
                <a:spcPts val="499"/>
              </a:spcBef>
              <a:buClr>
                <a:srgbClr val="333333"/>
              </a:buClr>
              <a:buFont typeface="Times New Roman"/>
              <a:buChar char="»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333333"/>
                </a:solidFill>
                <a:latin typeface="Times New Roman"/>
              </a:rPr>
              <a:t>Seventh Outline Level</a:t>
            </a:r>
            <a:endParaRPr b="0" lang="en-US" sz="20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4c2b"/>
                </a:solidFill>
                <a:latin typeface="Times New Roman"/>
              </a:rPr>
              <a:t>Ontology-Based Computing</a:t>
            </a:r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Kenneth Baclawski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Northeastern University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1"/>
                            </p:stCondLst>
                            <p:childTnLst>
                              <p:par>
                                <p:cTn id="8" nodeType="afterEffect" fill="hold" presetClass="entr" presetID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685800" y="4568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4c2b"/>
                </a:solidFill>
                <a:latin typeface="Times New Roman"/>
              </a:rPr>
              <a:t>Ontological Reasoning in RDF</a:t>
            </a:r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3178080" y="1828800"/>
            <a:ext cx="1524240" cy="609480"/>
          </a:xfrm>
          <a:prstGeom prst="rect">
            <a:avLst/>
          </a:prstGeom>
          <a:solidFill>
            <a:srgbClr val="ffcccc"/>
          </a:solidFill>
          <a:ln w="936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Times New Roman"/>
              </a:rPr>
              <a:t>Class</a:t>
            </a:r>
            <a:endParaRPr b="0" lang="en-US" sz="24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5997600" y="1752480"/>
            <a:ext cx="1523880" cy="609840"/>
          </a:xfrm>
          <a:prstGeom prst="rect">
            <a:avLst/>
          </a:prstGeom>
          <a:solidFill>
            <a:srgbClr val="ffcccc"/>
          </a:solidFill>
          <a:ln w="936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Times New Roman"/>
              </a:rPr>
              <a:t>Property</a:t>
            </a:r>
            <a:endParaRPr b="0" lang="en-US" sz="2400" spc="-1" strike="noStrike">
              <a:solidFill>
                <a:srgbClr val="333333"/>
              </a:solidFill>
              <a:latin typeface="Times New Roman"/>
            </a:endParaRPr>
          </a:p>
        </p:txBody>
      </p:sp>
      <p:grpSp>
        <p:nvGrpSpPr>
          <p:cNvPr id="105" name="Group 4"/>
          <p:cNvGrpSpPr/>
          <p:nvPr/>
        </p:nvGrpSpPr>
        <p:grpSpPr>
          <a:xfrm>
            <a:off x="2340000" y="2437920"/>
            <a:ext cx="1371600" cy="1219680"/>
            <a:chOff x="2340000" y="2437920"/>
            <a:chExt cx="1371600" cy="1219680"/>
          </a:xfrm>
        </p:grpSpPr>
        <p:sp>
          <p:nvSpPr>
            <p:cNvPr id="106" name="CustomShape 5"/>
            <p:cNvSpPr/>
            <p:nvPr/>
          </p:nvSpPr>
          <p:spPr>
            <a:xfrm>
              <a:off x="2340000" y="3200400"/>
              <a:ext cx="1219320" cy="457200"/>
            </a:xfrm>
            <a:prstGeom prst="rect">
              <a:avLst/>
            </a:prstGeom>
            <a:solidFill>
              <a:srgbClr val="00ccff"/>
            </a:solidFill>
            <a:ln w="9360">
              <a:solidFill>
                <a:srgbClr val="3333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Person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  <p:sp>
          <p:nvSpPr>
            <p:cNvPr id="107" name="Line 6"/>
            <p:cNvSpPr/>
            <p:nvPr/>
          </p:nvSpPr>
          <p:spPr>
            <a:xfrm flipV="1">
              <a:off x="2949480" y="2437920"/>
              <a:ext cx="762120" cy="762120"/>
            </a:xfrm>
            <a:prstGeom prst="line">
              <a:avLst/>
            </a:prstGeom>
            <a:ln w="9360">
              <a:solidFill>
                <a:srgbClr val="33333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" name="CustomShape 7"/>
            <p:cNvSpPr/>
            <p:nvPr/>
          </p:nvSpPr>
          <p:spPr>
            <a:xfrm>
              <a:off x="2569320" y="2514600"/>
              <a:ext cx="70668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type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</p:grpSp>
      <p:grpSp>
        <p:nvGrpSpPr>
          <p:cNvPr id="109" name="Group 8"/>
          <p:cNvGrpSpPr/>
          <p:nvPr/>
        </p:nvGrpSpPr>
        <p:grpSpPr>
          <a:xfrm>
            <a:off x="4244760" y="2437920"/>
            <a:ext cx="1371960" cy="1219680"/>
            <a:chOff x="4244760" y="2437920"/>
            <a:chExt cx="1371960" cy="1219680"/>
          </a:xfrm>
        </p:grpSpPr>
        <p:sp>
          <p:nvSpPr>
            <p:cNvPr id="110" name="CustomShape 9"/>
            <p:cNvSpPr/>
            <p:nvPr/>
          </p:nvSpPr>
          <p:spPr>
            <a:xfrm>
              <a:off x="4397400" y="3200400"/>
              <a:ext cx="1219320" cy="457200"/>
            </a:xfrm>
            <a:prstGeom prst="rect">
              <a:avLst/>
            </a:prstGeom>
            <a:solidFill>
              <a:srgbClr val="00ccff"/>
            </a:solidFill>
            <a:ln w="9360">
              <a:solidFill>
                <a:srgbClr val="3333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Fish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  <p:sp>
          <p:nvSpPr>
            <p:cNvPr id="111" name="Line 10"/>
            <p:cNvSpPr/>
            <p:nvPr/>
          </p:nvSpPr>
          <p:spPr>
            <a:xfrm flipH="1" flipV="1">
              <a:off x="4244760" y="2437920"/>
              <a:ext cx="609480" cy="762120"/>
            </a:xfrm>
            <a:prstGeom prst="line">
              <a:avLst/>
            </a:prstGeom>
            <a:ln w="9360">
              <a:solidFill>
                <a:srgbClr val="33333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" name="CustomShape 11"/>
            <p:cNvSpPr/>
            <p:nvPr/>
          </p:nvSpPr>
          <p:spPr>
            <a:xfrm>
              <a:off x="4686840" y="2479680"/>
              <a:ext cx="70668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type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</p:grpSp>
      <p:sp>
        <p:nvSpPr>
          <p:cNvPr id="113" name="CustomShape 12"/>
          <p:cNvSpPr/>
          <p:nvPr/>
        </p:nvSpPr>
        <p:spPr>
          <a:xfrm>
            <a:off x="6149880" y="3962520"/>
            <a:ext cx="1219320" cy="457200"/>
          </a:xfrm>
          <a:prstGeom prst="rect">
            <a:avLst/>
          </a:prstGeom>
          <a:solidFill>
            <a:srgbClr val="ffcc66"/>
          </a:solidFill>
          <a:ln w="936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Times New Roman"/>
              </a:rPr>
              <a:t>owns</a:t>
            </a:r>
            <a:endParaRPr b="0" lang="en-US" sz="24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114" name="Line 13"/>
          <p:cNvSpPr/>
          <p:nvPr/>
        </p:nvSpPr>
        <p:spPr>
          <a:xfrm flipV="1">
            <a:off x="6759720" y="2361960"/>
            <a:ext cx="0" cy="1600200"/>
          </a:xfrm>
          <a:prstGeom prst="line">
            <a:avLst/>
          </a:prstGeom>
          <a:ln w="9360">
            <a:solidFill>
              <a:srgbClr val="333333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14"/>
          <p:cNvSpPr/>
          <p:nvPr/>
        </p:nvSpPr>
        <p:spPr>
          <a:xfrm>
            <a:off x="6912720" y="2590920"/>
            <a:ext cx="70668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Times New Roman"/>
              </a:rPr>
              <a:t>type</a:t>
            </a:r>
            <a:endParaRPr b="0" lang="en-US" sz="2400" spc="-1" strike="noStrike">
              <a:solidFill>
                <a:srgbClr val="333333"/>
              </a:solidFill>
              <a:latin typeface="Times New Roman"/>
            </a:endParaRPr>
          </a:p>
        </p:txBody>
      </p:sp>
      <p:grpSp>
        <p:nvGrpSpPr>
          <p:cNvPr id="116" name="Group 15"/>
          <p:cNvGrpSpPr/>
          <p:nvPr/>
        </p:nvGrpSpPr>
        <p:grpSpPr>
          <a:xfrm>
            <a:off x="2950200" y="3657240"/>
            <a:ext cx="1980720" cy="1143360"/>
            <a:chOff x="2950200" y="3657240"/>
            <a:chExt cx="1980720" cy="1143360"/>
          </a:xfrm>
        </p:grpSpPr>
        <p:sp>
          <p:nvSpPr>
            <p:cNvPr id="117" name="CustomShape 16"/>
            <p:cNvSpPr/>
            <p:nvPr/>
          </p:nvSpPr>
          <p:spPr>
            <a:xfrm>
              <a:off x="3711600" y="4343400"/>
              <a:ext cx="1219320" cy="457200"/>
            </a:xfrm>
            <a:prstGeom prst="rect">
              <a:avLst/>
            </a:prstGeom>
            <a:solidFill>
              <a:srgbClr val="bdd7e5"/>
            </a:solidFill>
            <a:ln w="9360">
              <a:solidFill>
                <a:srgbClr val="3333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Wanda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  <p:sp>
          <p:nvSpPr>
            <p:cNvPr id="118" name="Line 17"/>
            <p:cNvSpPr/>
            <p:nvPr/>
          </p:nvSpPr>
          <p:spPr>
            <a:xfrm flipH="1" flipV="1">
              <a:off x="3178080" y="3657240"/>
              <a:ext cx="1067040" cy="685800"/>
            </a:xfrm>
            <a:prstGeom prst="line">
              <a:avLst/>
            </a:prstGeom>
            <a:ln w="9360">
              <a:solidFill>
                <a:srgbClr val="33333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" name="CustomShape 18"/>
            <p:cNvSpPr/>
            <p:nvPr/>
          </p:nvSpPr>
          <p:spPr>
            <a:xfrm>
              <a:off x="2950200" y="3809880"/>
              <a:ext cx="70668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type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</p:grpSp>
      <p:grpSp>
        <p:nvGrpSpPr>
          <p:cNvPr id="120" name="Group 19"/>
          <p:cNvGrpSpPr/>
          <p:nvPr/>
        </p:nvGrpSpPr>
        <p:grpSpPr>
          <a:xfrm>
            <a:off x="1273320" y="3657240"/>
            <a:ext cx="1523880" cy="1143360"/>
            <a:chOff x="1273320" y="3657240"/>
            <a:chExt cx="1523880" cy="1143360"/>
          </a:xfrm>
        </p:grpSpPr>
        <p:sp>
          <p:nvSpPr>
            <p:cNvPr id="121" name="CustomShape 20"/>
            <p:cNvSpPr/>
            <p:nvPr/>
          </p:nvSpPr>
          <p:spPr>
            <a:xfrm>
              <a:off x="1273320" y="4343400"/>
              <a:ext cx="1218960" cy="457200"/>
            </a:xfrm>
            <a:prstGeom prst="rect">
              <a:avLst/>
            </a:prstGeom>
            <a:solidFill>
              <a:srgbClr val="bdd7e5"/>
            </a:solidFill>
            <a:ln w="9360">
              <a:solidFill>
                <a:srgbClr val="3333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Wendy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  <p:sp>
          <p:nvSpPr>
            <p:cNvPr id="122" name="Line 21"/>
            <p:cNvSpPr/>
            <p:nvPr/>
          </p:nvSpPr>
          <p:spPr>
            <a:xfrm flipV="1">
              <a:off x="2111400" y="3657240"/>
              <a:ext cx="685800" cy="685800"/>
            </a:xfrm>
            <a:prstGeom prst="line">
              <a:avLst/>
            </a:prstGeom>
            <a:ln w="9360">
              <a:solidFill>
                <a:srgbClr val="33333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" name="CustomShape 22"/>
            <p:cNvSpPr/>
            <p:nvPr/>
          </p:nvSpPr>
          <p:spPr>
            <a:xfrm>
              <a:off x="1654920" y="3733920"/>
              <a:ext cx="70668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type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</p:grpSp>
      <p:grpSp>
        <p:nvGrpSpPr>
          <p:cNvPr id="124" name="Group 23"/>
          <p:cNvGrpSpPr/>
          <p:nvPr/>
        </p:nvGrpSpPr>
        <p:grpSpPr>
          <a:xfrm>
            <a:off x="2492280" y="4537080"/>
            <a:ext cx="1219320" cy="459720"/>
            <a:chOff x="2492280" y="4537080"/>
            <a:chExt cx="1219320" cy="459720"/>
          </a:xfrm>
        </p:grpSpPr>
        <p:sp>
          <p:nvSpPr>
            <p:cNvPr id="125" name="Line 24"/>
            <p:cNvSpPr/>
            <p:nvPr/>
          </p:nvSpPr>
          <p:spPr>
            <a:xfrm>
              <a:off x="2492280" y="4572000"/>
              <a:ext cx="1219320" cy="0"/>
            </a:xfrm>
            <a:prstGeom prst="line">
              <a:avLst/>
            </a:prstGeom>
            <a:ln w="9360">
              <a:solidFill>
                <a:srgbClr val="33333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" name="CustomShape 25"/>
            <p:cNvSpPr/>
            <p:nvPr/>
          </p:nvSpPr>
          <p:spPr>
            <a:xfrm>
              <a:off x="2631240" y="4537080"/>
              <a:ext cx="82368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owns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</p:grpSp>
      <p:sp>
        <p:nvSpPr>
          <p:cNvPr id="127" name="CustomShape 26"/>
          <p:cNvSpPr/>
          <p:nvPr/>
        </p:nvSpPr>
        <p:spPr>
          <a:xfrm>
            <a:off x="984240" y="5299200"/>
            <a:ext cx="687888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Times New Roman"/>
              </a:rPr>
              <a:t>1. Type constraint violation: The range of owns is Fish</a:t>
            </a:r>
            <a:endParaRPr b="0" lang="en-US" sz="24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128" name="CustomShape 27"/>
          <p:cNvSpPr/>
          <p:nvPr/>
        </p:nvSpPr>
        <p:spPr>
          <a:xfrm>
            <a:off x="1000080" y="5908680"/>
            <a:ext cx="725364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Times New Roman"/>
              </a:rPr>
              <a:t>2. There is no inconsistency: Wanda is a Fish (Mermaid?)</a:t>
            </a:r>
            <a:endParaRPr b="0" lang="en-US" sz="2400" spc="-1" strike="noStrike">
              <a:solidFill>
                <a:srgbClr val="333333"/>
              </a:solidFill>
              <a:latin typeface="Times New Roman"/>
            </a:endParaRPr>
          </a:p>
        </p:txBody>
      </p:sp>
      <p:grpSp>
        <p:nvGrpSpPr>
          <p:cNvPr id="129" name="Group 28"/>
          <p:cNvGrpSpPr/>
          <p:nvPr/>
        </p:nvGrpSpPr>
        <p:grpSpPr>
          <a:xfrm>
            <a:off x="3559320" y="3317760"/>
            <a:ext cx="3053520" cy="1180440"/>
            <a:chOff x="3559320" y="3317760"/>
            <a:chExt cx="3053520" cy="1180440"/>
          </a:xfrm>
        </p:grpSpPr>
        <p:sp>
          <p:nvSpPr>
            <p:cNvPr id="130" name="CustomShape 29"/>
            <p:cNvSpPr/>
            <p:nvPr/>
          </p:nvSpPr>
          <p:spPr>
            <a:xfrm>
              <a:off x="5753880" y="3317760"/>
              <a:ext cx="85896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range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  <p:sp>
          <p:nvSpPr>
            <p:cNvPr id="131" name="Line 30"/>
            <p:cNvSpPr/>
            <p:nvPr/>
          </p:nvSpPr>
          <p:spPr>
            <a:xfrm flipH="1" flipV="1">
              <a:off x="3559320" y="3581280"/>
              <a:ext cx="2590560" cy="609840"/>
            </a:xfrm>
            <a:prstGeom prst="line">
              <a:avLst/>
            </a:prstGeom>
            <a:ln w="9360">
              <a:solidFill>
                <a:srgbClr val="33333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" name="CustomShape 31"/>
            <p:cNvSpPr/>
            <p:nvPr/>
          </p:nvSpPr>
          <p:spPr>
            <a:xfrm>
              <a:off x="4952880" y="4038480"/>
              <a:ext cx="109656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domain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  <p:sp>
          <p:nvSpPr>
            <p:cNvPr id="133" name="Line 32"/>
            <p:cNvSpPr/>
            <p:nvPr/>
          </p:nvSpPr>
          <p:spPr>
            <a:xfrm flipH="1" flipV="1">
              <a:off x="5616360" y="3580920"/>
              <a:ext cx="533160" cy="381240"/>
            </a:xfrm>
            <a:prstGeom prst="line">
              <a:avLst/>
            </a:prstGeom>
            <a:ln w="9360">
              <a:solidFill>
                <a:srgbClr val="33333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4" name="Group 33"/>
          <p:cNvGrpSpPr/>
          <p:nvPr/>
        </p:nvGrpSpPr>
        <p:grpSpPr>
          <a:xfrm>
            <a:off x="3886920" y="3657240"/>
            <a:ext cx="990000" cy="685800"/>
            <a:chOff x="3886920" y="3657240"/>
            <a:chExt cx="990000" cy="685800"/>
          </a:xfrm>
        </p:grpSpPr>
        <p:sp>
          <p:nvSpPr>
            <p:cNvPr id="135" name="Line 34"/>
            <p:cNvSpPr/>
            <p:nvPr/>
          </p:nvSpPr>
          <p:spPr>
            <a:xfrm flipV="1">
              <a:off x="4343400" y="3657240"/>
              <a:ext cx="533520" cy="685800"/>
            </a:xfrm>
            <a:prstGeom prst="line">
              <a:avLst/>
            </a:prstGeom>
            <a:ln w="9360">
              <a:solidFill>
                <a:srgbClr val="ff66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" name="CustomShape 35"/>
            <p:cNvSpPr/>
            <p:nvPr/>
          </p:nvSpPr>
          <p:spPr>
            <a:xfrm>
              <a:off x="3886920" y="3733920"/>
              <a:ext cx="70668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ff6600"/>
                  </a:solidFill>
                  <a:latin typeface="Times New Roman"/>
                </a:rPr>
                <a:t>type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" dur="indefinite" restart="never" nodeType="tmRoot">
          <p:childTnLst>
            <p:seq>
              <p:cTn id="17" dur="indefinite" nodeType="mainSeq"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"/>
                            </p:stCondLst>
                            <p:childTnLst>
                              <p:par>
                                <p:cTn id="2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"/>
                            </p:stCondLst>
                            <p:childTnLst>
                              <p:par>
                                <p:cTn id="2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"/>
                            </p:stCondLst>
                            <p:childTnLst>
                              <p:par>
                                <p:cTn id="3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"/>
                            </p:stCondLst>
                            <p:childTnLst>
                              <p:par>
                                <p:cTn id="4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"/>
                            </p:stCondLst>
                            <p:childTnLst>
                              <p:par>
                                <p:cTn id="5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685800" y="609480"/>
            <a:ext cx="777240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2"/>
          <p:cNvSpPr/>
          <p:nvPr/>
        </p:nvSpPr>
        <p:spPr>
          <a:xfrm>
            <a:off x="3178080" y="457200"/>
            <a:ext cx="1524240" cy="609480"/>
          </a:xfrm>
          <a:prstGeom prst="rect">
            <a:avLst/>
          </a:prstGeom>
          <a:solidFill>
            <a:srgbClr val="ffcccc"/>
          </a:solidFill>
          <a:ln w="936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Times New Roman"/>
              </a:rPr>
              <a:t>Class</a:t>
            </a:r>
            <a:endParaRPr b="0" lang="en-US" sz="24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5997600" y="380880"/>
            <a:ext cx="1523880" cy="609840"/>
          </a:xfrm>
          <a:prstGeom prst="rect">
            <a:avLst/>
          </a:prstGeom>
          <a:solidFill>
            <a:srgbClr val="ffcccc"/>
          </a:solidFill>
          <a:ln w="936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Times New Roman"/>
              </a:rPr>
              <a:t>Property</a:t>
            </a:r>
            <a:endParaRPr b="0" lang="en-US" sz="2400" spc="-1" strike="noStrike">
              <a:solidFill>
                <a:srgbClr val="333333"/>
              </a:solidFill>
              <a:latin typeface="Times New Roman"/>
            </a:endParaRPr>
          </a:p>
        </p:txBody>
      </p:sp>
      <p:grpSp>
        <p:nvGrpSpPr>
          <p:cNvPr id="140" name="Group 4"/>
          <p:cNvGrpSpPr/>
          <p:nvPr/>
        </p:nvGrpSpPr>
        <p:grpSpPr>
          <a:xfrm>
            <a:off x="1523880" y="1066320"/>
            <a:ext cx="2187720" cy="1219680"/>
            <a:chOff x="1523880" y="1066320"/>
            <a:chExt cx="2187720" cy="1219680"/>
          </a:xfrm>
        </p:grpSpPr>
        <p:sp>
          <p:nvSpPr>
            <p:cNvPr id="141" name="CustomShape 5"/>
            <p:cNvSpPr/>
            <p:nvPr/>
          </p:nvSpPr>
          <p:spPr>
            <a:xfrm>
              <a:off x="1523880" y="1828800"/>
              <a:ext cx="1219320" cy="457200"/>
            </a:xfrm>
            <a:prstGeom prst="rect">
              <a:avLst/>
            </a:prstGeom>
            <a:solidFill>
              <a:srgbClr val="00ccff"/>
            </a:solidFill>
            <a:ln w="9360">
              <a:solidFill>
                <a:srgbClr val="3333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College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  <p:sp>
          <p:nvSpPr>
            <p:cNvPr id="142" name="Line 6"/>
            <p:cNvSpPr/>
            <p:nvPr/>
          </p:nvSpPr>
          <p:spPr>
            <a:xfrm flipV="1">
              <a:off x="2438280" y="1066320"/>
              <a:ext cx="1273320" cy="762120"/>
            </a:xfrm>
            <a:prstGeom prst="line">
              <a:avLst/>
            </a:prstGeom>
            <a:ln w="9360">
              <a:solidFill>
                <a:srgbClr val="33333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CustomShape 7"/>
            <p:cNvSpPr/>
            <p:nvPr/>
          </p:nvSpPr>
          <p:spPr>
            <a:xfrm>
              <a:off x="1981800" y="1143000"/>
              <a:ext cx="70668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type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</p:grpSp>
      <p:grpSp>
        <p:nvGrpSpPr>
          <p:cNvPr id="144" name="Group 8"/>
          <p:cNvGrpSpPr/>
          <p:nvPr/>
        </p:nvGrpSpPr>
        <p:grpSpPr>
          <a:xfrm>
            <a:off x="4114800" y="1066680"/>
            <a:ext cx="1278720" cy="990720"/>
            <a:chOff x="4114800" y="1066680"/>
            <a:chExt cx="1278720" cy="990720"/>
          </a:xfrm>
        </p:grpSpPr>
        <p:sp>
          <p:nvSpPr>
            <p:cNvPr id="145" name="CustomShape 9"/>
            <p:cNvSpPr/>
            <p:nvPr/>
          </p:nvSpPr>
          <p:spPr>
            <a:xfrm>
              <a:off x="4114800" y="1600200"/>
              <a:ext cx="1219320" cy="457200"/>
            </a:xfrm>
            <a:prstGeom prst="rect">
              <a:avLst/>
            </a:prstGeom>
            <a:solidFill>
              <a:srgbClr val="00ccff"/>
            </a:solidFill>
            <a:ln w="9360">
              <a:solidFill>
                <a:srgbClr val="3333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Student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  <p:sp>
          <p:nvSpPr>
            <p:cNvPr id="146" name="Line 10"/>
            <p:cNvSpPr/>
            <p:nvPr/>
          </p:nvSpPr>
          <p:spPr>
            <a:xfrm flipH="1" flipV="1">
              <a:off x="4244760" y="1066680"/>
              <a:ext cx="631800" cy="533520"/>
            </a:xfrm>
            <a:prstGeom prst="line">
              <a:avLst/>
            </a:prstGeom>
            <a:ln w="9360">
              <a:solidFill>
                <a:srgbClr val="33333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CustomShape 11"/>
            <p:cNvSpPr/>
            <p:nvPr/>
          </p:nvSpPr>
          <p:spPr>
            <a:xfrm>
              <a:off x="4686840" y="1108080"/>
              <a:ext cx="70668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type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</p:grpSp>
      <p:grpSp>
        <p:nvGrpSpPr>
          <p:cNvPr id="148" name="Group 12"/>
          <p:cNvGrpSpPr/>
          <p:nvPr/>
        </p:nvGrpSpPr>
        <p:grpSpPr>
          <a:xfrm>
            <a:off x="6477120" y="990360"/>
            <a:ext cx="1218960" cy="1447920"/>
            <a:chOff x="6477120" y="990360"/>
            <a:chExt cx="1218960" cy="1447920"/>
          </a:xfrm>
        </p:grpSpPr>
        <p:sp>
          <p:nvSpPr>
            <p:cNvPr id="149" name="CustomShape 13"/>
            <p:cNvSpPr/>
            <p:nvPr/>
          </p:nvSpPr>
          <p:spPr>
            <a:xfrm>
              <a:off x="6477120" y="1981080"/>
              <a:ext cx="1218960" cy="457200"/>
            </a:xfrm>
            <a:prstGeom prst="rect">
              <a:avLst/>
            </a:prstGeom>
            <a:solidFill>
              <a:srgbClr val="ffcc66"/>
            </a:solidFill>
            <a:ln w="9360">
              <a:solidFill>
                <a:srgbClr val="3333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majors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  <p:sp>
          <p:nvSpPr>
            <p:cNvPr id="150" name="Line 14"/>
            <p:cNvSpPr/>
            <p:nvPr/>
          </p:nvSpPr>
          <p:spPr>
            <a:xfrm flipV="1">
              <a:off x="6781680" y="990360"/>
              <a:ext cx="0" cy="990360"/>
            </a:xfrm>
            <a:prstGeom prst="line">
              <a:avLst/>
            </a:prstGeom>
            <a:ln w="9360">
              <a:solidFill>
                <a:srgbClr val="33333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" name="CustomShape 15"/>
            <p:cNvSpPr/>
            <p:nvPr/>
          </p:nvSpPr>
          <p:spPr>
            <a:xfrm>
              <a:off x="6912720" y="1219320"/>
              <a:ext cx="70668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type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</p:grpSp>
      <p:sp>
        <p:nvSpPr>
          <p:cNvPr id="152" name="CustomShape 16"/>
          <p:cNvSpPr/>
          <p:nvPr/>
        </p:nvSpPr>
        <p:spPr>
          <a:xfrm>
            <a:off x="445680" y="5486400"/>
            <a:ext cx="814500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Times New Roman"/>
              </a:rPr>
              <a:t>1. Cardinality constraint violation: George can’t have two majors</a:t>
            </a:r>
            <a:endParaRPr b="0" lang="en-US" sz="24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153" name="CustomShape 17"/>
          <p:cNvSpPr/>
          <p:nvPr/>
        </p:nvSpPr>
        <p:spPr>
          <a:xfrm>
            <a:off x="449280" y="5943600"/>
            <a:ext cx="756000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Times New Roman"/>
              </a:rPr>
              <a:t>2. There is no inconsistency: Engineering = Arts &amp; Sciences</a:t>
            </a:r>
            <a:endParaRPr b="0" lang="en-US" sz="2400" spc="-1" strike="noStrike">
              <a:solidFill>
                <a:srgbClr val="333333"/>
              </a:solidFill>
              <a:latin typeface="Times New Roman"/>
            </a:endParaRPr>
          </a:p>
        </p:txBody>
      </p:sp>
      <p:grpSp>
        <p:nvGrpSpPr>
          <p:cNvPr id="154" name="Group 18"/>
          <p:cNvGrpSpPr/>
          <p:nvPr/>
        </p:nvGrpSpPr>
        <p:grpSpPr>
          <a:xfrm>
            <a:off x="5333760" y="1523880"/>
            <a:ext cx="1240920" cy="533160"/>
            <a:chOff x="5333760" y="1523880"/>
            <a:chExt cx="1240920" cy="533160"/>
          </a:xfrm>
        </p:grpSpPr>
        <p:sp>
          <p:nvSpPr>
            <p:cNvPr id="155" name="CustomShape 19"/>
            <p:cNvSpPr/>
            <p:nvPr/>
          </p:nvSpPr>
          <p:spPr>
            <a:xfrm>
              <a:off x="5715720" y="1523880"/>
              <a:ext cx="85896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range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  <p:sp>
          <p:nvSpPr>
            <p:cNvPr id="156" name="Line 20"/>
            <p:cNvSpPr/>
            <p:nvPr/>
          </p:nvSpPr>
          <p:spPr>
            <a:xfrm flipH="1" flipV="1">
              <a:off x="5333760" y="1904760"/>
              <a:ext cx="1143000" cy="152280"/>
            </a:xfrm>
            <a:prstGeom prst="line">
              <a:avLst/>
            </a:prstGeom>
            <a:ln w="9360">
              <a:solidFill>
                <a:srgbClr val="33333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7" name="Group 21"/>
          <p:cNvGrpSpPr/>
          <p:nvPr/>
        </p:nvGrpSpPr>
        <p:grpSpPr>
          <a:xfrm>
            <a:off x="2743200" y="2057400"/>
            <a:ext cx="3733920" cy="459720"/>
            <a:chOff x="2743200" y="2057400"/>
            <a:chExt cx="3733920" cy="459720"/>
          </a:xfrm>
        </p:grpSpPr>
        <p:sp>
          <p:nvSpPr>
            <p:cNvPr id="158" name="Line 22"/>
            <p:cNvSpPr/>
            <p:nvPr/>
          </p:nvSpPr>
          <p:spPr>
            <a:xfrm flipH="1" flipV="1">
              <a:off x="2743200" y="2133360"/>
              <a:ext cx="3733920" cy="152280"/>
            </a:xfrm>
            <a:prstGeom prst="line">
              <a:avLst/>
            </a:prstGeom>
            <a:ln w="9360">
              <a:solidFill>
                <a:srgbClr val="33333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CustomShape 23"/>
            <p:cNvSpPr/>
            <p:nvPr/>
          </p:nvSpPr>
          <p:spPr>
            <a:xfrm>
              <a:off x="5334120" y="2057400"/>
              <a:ext cx="109656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domain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</p:grpSp>
      <p:sp>
        <p:nvSpPr>
          <p:cNvPr id="160" name="CustomShape 24"/>
          <p:cNvSpPr/>
          <p:nvPr/>
        </p:nvSpPr>
        <p:spPr>
          <a:xfrm>
            <a:off x="6095880" y="4343400"/>
            <a:ext cx="1524240" cy="609480"/>
          </a:xfrm>
          <a:prstGeom prst="rect">
            <a:avLst/>
          </a:prstGeom>
          <a:solidFill>
            <a:srgbClr val="ffcccc"/>
          </a:solidFill>
          <a:ln w="936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Times New Roman"/>
              </a:rPr>
              <a:t>Restriction</a:t>
            </a:r>
            <a:endParaRPr b="0" lang="en-US" sz="2400" spc="-1" strike="noStrike">
              <a:solidFill>
                <a:srgbClr val="333333"/>
              </a:solidFill>
              <a:latin typeface="Times New Roman"/>
            </a:endParaRPr>
          </a:p>
        </p:txBody>
      </p:sp>
      <p:grpSp>
        <p:nvGrpSpPr>
          <p:cNvPr id="161" name="Group 25"/>
          <p:cNvGrpSpPr/>
          <p:nvPr/>
        </p:nvGrpSpPr>
        <p:grpSpPr>
          <a:xfrm>
            <a:off x="2211480" y="2057040"/>
            <a:ext cx="6475320" cy="2288880"/>
            <a:chOff x="2211480" y="2057040"/>
            <a:chExt cx="6475320" cy="2288880"/>
          </a:xfrm>
        </p:grpSpPr>
        <p:sp>
          <p:nvSpPr>
            <p:cNvPr id="162" name="CustomShape 26"/>
            <p:cNvSpPr/>
            <p:nvPr/>
          </p:nvSpPr>
          <p:spPr>
            <a:xfrm>
              <a:off x="4648680" y="3886200"/>
              <a:ext cx="70668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type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  <p:sp>
          <p:nvSpPr>
            <p:cNvPr id="163" name="CustomShape 27"/>
            <p:cNvSpPr/>
            <p:nvPr/>
          </p:nvSpPr>
          <p:spPr>
            <a:xfrm>
              <a:off x="4191120" y="3124080"/>
              <a:ext cx="511200" cy="457200"/>
            </a:xfrm>
            <a:prstGeom prst="rect">
              <a:avLst/>
            </a:prstGeom>
            <a:solidFill>
              <a:srgbClr val="00ccff"/>
            </a:solidFill>
            <a:ln w="9360">
              <a:solidFill>
                <a:srgbClr val="3333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" name="Line 28"/>
            <p:cNvSpPr/>
            <p:nvPr/>
          </p:nvSpPr>
          <p:spPr>
            <a:xfrm>
              <a:off x="2743200" y="2209680"/>
              <a:ext cx="1600200" cy="914400"/>
            </a:xfrm>
            <a:prstGeom prst="line">
              <a:avLst/>
            </a:prstGeom>
            <a:ln w="9360">
              <a:solidFill>
                <a:srgbClr val="33333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" name="CustomShape 29"/>
            <p:cNvSpPr/>
            <p:nvPr/>
          </p:nvSpPr>
          <p:spPr>
            <a:xfrm>
              <a:off x="2211480" y="2438280"/>
              <a:ext cx="158724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subClassOf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  <p:sp>
          <p:nvSpPr>
            <p:cNvPr id="166" name="Line 30"/>
            <p:cNvSpPr/>
            <p:nvPr/>
          </p:nvSpPr>
          <p:spPr>
            <a:xfrm flipV="1">
              <a:off x="4495680" y="2057040"/>
              <a:ext cx="457200" cy="1066680"/>
            </a:xfrm>
            <a:prstGeom prst="line">
              <a:avLst/>
            </a:prstGeom>
            <a:ln w="9360">
              <a:solidFill>
                <a:srgbClr val="33333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" name="CustomShape 31"/>
            <p:cNvSpPr/>
            <p:nvPr/>
          </p:nvSpPr>
          <p:spPr>
            <a:xfrm>
              <a:off x="4192560" y="2514600"/>
              <a:ext cx="146844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hasClassQ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  <p:sp>
          <p:nvSpPr>
            <p:cNvPr id="168" name="Line 32"/>
            <p:cNvSpPr/>
            <p:nvPr/>
          </p:nvSpPr>
          <p:spPr>
            <a:xfrm flipV="1">
              <a:off x="4724280" y="2438280"/>
              <a:ext cx="2286000" cy="914400"/>
            </a:xfrm>
            <a:prstGeom prst="line">
              <a:avLst/>
            </a:prstGeom>
            <a:ln w="9360">
              <a:solidFill>
                <a:srgbClr val="33333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" name="CustomShape 33"/>
            <p:cNvSpPr/>
            <p:nvPr/>
          </p:nvSpPr>
          <p:spPr>
            <a:xfrm>
              <a:off x="5867640" y="2666880"/>
              <a:ext cx="153720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onProperty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  <p:sp>
          <p:nvSpPr>
            <p:cNvPr id="170" name="Line 34"/>
            <p:cNvSpPr/>
            <p:nvPr/>
          </p:nvSpPr>
          <p:spPr>
            <a:xfrm>
              <a:off x="4724280" y="3429000"/>
              <a:ext cx="2590920" cy="0"/>
            </a:xfrm>
            <a:prstGeom prst="line">
              <a:avLst/>
            </a:prstGeom>
            <a:ln w="9360">
              <a:solidFill>
                <a:srgbClr val="33333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" name="CustomShape 35"/>
            <p:cNvSpPr/>
            <p:nvPr/>
          </p:nvSpPr>
          <p:spPr>
            <a:xfrm>
              <a:off x="7315200" y="3200400"/>
              <a:ext cx="1371600" cy="457200"/>
            </a:xfrm>
            <a:prstGeom prst="ellipse">
              <a:avLst/>
            </a:prstGeom>
            <a:solidFill>
              <a:srgbClr val="a9bda9"/>
            </a:solidFill>
            <a:ln w="9360">
              <a:solidFill>
                <a:srgbClr val="3333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1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  <p:sp>
          <p:nvSpPr>
            <p:cNvPr id="172" name="Line 36"/>
            <p:cNvSpPr/>
            <p:nvPr/>
          </p:nvSpPr>
          <p:spPr>
            <a:xfrm>
              <a:off x="4572000" y="3581280"/>
              <a:ext cx="1676520" cy="762120"/>
            </a:xfrm>
            <a:prstGeom prst="line">
              <a:avLst/>
            </a:prstGeom>
            <a:ln w="9360">
              <a:solidFill>
                <a:srgbClr val="33333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" name="CustomShape 37"/>
            <p:cNvSpPr/>
            <p:nvPr/>
          </p:nvSpPr>
          <p:spPr>
            <a:xfrm>
              <a:off x="5027400" y="3352680"/>
              <a:ext cx="230076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maxCardinalityQ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</p:grpSp>
      <p:grpSp>
        <p:nvGrpSpPr>
          <p:cNvPr id="174" name="Group 38"/>
          <p:cNvGrpSpPr/>
          <p:nvPr/>
        </p:nvGrpSpPr>
        <p:grpSpPr>
          <a:xfrm>
            <a:off x="304920" y="2285640"/>
            <a:ext cx="2155680" cy="2514960"/>
            <a:chOff x="304920" y="2285640"/>
            <a:chExt cx="2155680" cy="2514960"/>
          </a:xfrm>
        </p:grpSpPr>
        <p:sp>
          <p:nvSpPr>
            <p:cNvPr id="175" name="CustomShape 39"/>
            <p:cNvSpPr/>
            <p:nvPr/>
          </p:nvSpPr>
          <p:spPr>
            <a:xfrm>
              <a:off x="304920" y="4343400"/>
              <a:ext cx="2155680" cy="457200"/>
            </a:xfrm>
            <a:prstGeom prst="rect">
              <a:avLst/>
            </a:prstGeom>
            <a:solidFill>
              <a:srgbClr val="bdd7e5"/>
            </a:solidFill>
            <a:ln w="9360">
              <a:solidFill>
                <a:srgbClr val="3333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Arts &amp; Sciences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  <p:sp>
          <p:nvSpPr>
            <p:cNvPr id="176" name="CustomShape 40"/>
            <p:cNvSpPr/>
            <p:nvPr/>
          </p:nvSpPr>
          <p:spPr>
            <a:xfrm>
              <a:off x="533880" y="2666880"/>
              <a:ext cx="70668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type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  <p:sp>
          <p:nvSpPr>
            <p:cNvPr id="177" name="Line 41"/>
            <p:cNvSpPr/>
            <p:nvPr/>
          </p:nvSpPr>
          <p:spPr>
            <a:xfrm flipV="1">
              <a:off x="457200" y="2285640"/>
              <a:ext cx="1143000" cy="2057400"/>
            </a:xfrm>
            <a:prstGeom prst="line">
              <a:avLst/>
            </a:prstGeom>
            <a:ln w="9360">
              <a:solidFill>
                <a:srgbClr val="33333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8" name="Group 42"/>
          <p:cNvGrpSpPr/>
          <p:nvPr/>
        </p:nvGrpSpPr>
        <p:grpSpPr>
          <a:xfrm>
            <a:off x="1676520" y="2285640"/>
            <a:ext cx="1730160" cy="1524240"/>
            <a:chOff x="1676520" y="2285640"/>
            <a:chExt cx="1730160" cy="1524240"/>
          </a:xfrm>
        </p:grpSpPr>
        <p:sp>
          <p:nvSpPr>
            <p:cNvPr id="179" name="CustomShape 43"/>
            <p:cNvSpPr/>
            <p:nvPr/>
          </p:nvSpPr>
          <p:spPr>
            <a:xfrm>
              <a:off x="1676520" y="3352680"/>
              <a:ext cx="1730160" cy="457200"/>
            </a:xfrm>
            <a:prstGeom prst="rect">
              <a:avLst/>
            </a:prstGeom>
            <a:solidFill>
              <a:srgbClr val="bdd7e5"/>
            </a:solidFill>
            <a:ln w="9360">
              <a:solidFill>
                <a:srgbClr val="3333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Engineering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  <p:sp>
          <p:nvSpPr>
            <p:cNvPr id="180" name="Line 44"/>
            <p:cNvSpPr/>
            <p:nvPr/>
          </p:nvSpPr>
          <p:spPr>
            <a:xfrm flipV="1">
              <a:off x="1828800" y="2285640"/>
              <a:ext cx="0" cy="1066680"/>
            </a:xfrm>
            <a:prstGeom prst="line">
              <a:avLst/>
            </a:prstGeom>
            <a:ln w="9360">
              <a:solidFill>
                <a:srgbClr val="33333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" name="CustomShape 45"/>
            <p:cNvSpPr/>
            <p:nvPr/>
          </p:nvSpPr>
          <p:spPr>
            <a:xfrm>
              <a:off x="1807200" y="2819520"/>
              <a:ext cx="70668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type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</p:grpSp>
      <p:grpSp>
        <p:nvGrpSpPr>
          <p:cNvPr id="182" name="Group 46"/>
          <p:cNvGrpSpPr/>
          <p:nvPr/>
        </p:nvGrpSpPr>
        <p:grpSpPr>
          <a:xfrm>
            <a:off x="3048120" y="2057040"/>
            <a:ext cx="1371600" cy="3048480"/>
            <a:chOff x="3048120" y="2057040"/>
            <a:chExt cx="1371600" cy="3048480"/>
          </a:xfrm>
        </p:grpSpPr>
        <p:sp>
          <p:nvSpPr>
            <p:cNvPr id="183" name="CustomShape 47"/>
            <p:cNvSpPr/>
            <p:nvPr/>
          </p:nvSpPr>
          <p:spPr>
            <a:xfrm>
              <a:off x="3048120" y="4648320"/>
              <a:ext cx="1371600" cy="457200"/>
            </a:xfrm>
            <a:prstGeom prst="rect">
              <a:avLst/>
            </a:prstGeom>
            <a:solidFill>
              <a:srgbClr val="bdd7e5"/>
            </a:solidFill>
            <a:ln w="9360">
              <a:solidFill>
                <a:srgbClr val="3333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George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  <p:sp>
          <p:nvSpPr>
            <p:cNvPr id="184" name="Line 48"/>
            <p:cNvSpPr/>
            <p:nvPr/>
          </p:nvSpPr>
          <p:spPr>
            <a:xfrm flipV="1">
              <a:off x="3352680" y="2057040"/>
              <a:ext cx="914400" cy="2590920"/>
            </a:xfrm>
            <a:prstGeom prst="line">
              <a:avLst/>
            </a:prstGeom>
            <a:ln w="9360">
              <a:solidFill>
                <a:srgbClr val="33333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" name="CustomShape 49"/>
            <p:cNvSpPr/>
            <p:nvPr/>
          </p:nvSpPr>
          <p:spPr>
            <a:xfrm>
              <a:off x="3505680" y="4038480"/>
              <a:ext cx="70668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type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</p:grpSp>
      <p:grpSp>
        <p:nvGrpSpPr>
          <p:cNvPr id="186" name="Group 50"/>
          <p:cNvGrpSpPr/>
          <p:nvPr/>
        </p:nvGrpSpPr>
        <p:grpSpPr>
          <a:xfrm>
            <a:off x="2041560" y="3809520"/>
            <a:ext cx="1562040" cy="1415880"/>
            <a:chOff x="2041560" y="3809520"/>
            <a:chExt cx="1562040" cy="1415880"/>
          </a:xfrm>
        </p:grpSpPr>
        <p:sp>
          <p:nvSpPr>
            <p:cNvPr id="187" name="Line 51"/>
            <p:cNvSpPr/>
            <p:nvPr/>
          </p:nvSpPr>
          <p:spPr>
            <a:xfrm flipH="1" flipV="1">
              <a:off x="2819520" y="3809520"/>
              <a:ext cx="304560" cy="838440"/>
            </a:xfrm>
            <a:prstGeom prst="line">
              <a:avLst/>
            </a:prstGeom>
            <a:ln w="9360">
              <a:solidFill>
                <a:srgbClr val="33333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" name="CustomShape 52"/>
            <p:cNvSpPr/>
            <p:nvPr/>
          </p:nvSpPr>
          <p:spPr>
            <a:xfrm>
              <a:off x="2590920" y="3886200"/>
              <a:ext cx="101268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majors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  <p:sp>
          <p:nvSpPr>
            <p:cNvPr id="189" name="Line 53"/>
            <p:cNvSpPr/>
            <p:nvPr/>
          </p:nvSpPr>
          <p:spPr>
            <a:xfrm flipH="1" flipV="1">
              <a:off x="2438280" y="4647960"/>
              <a:ext cx="609840" cy="228600"/>
            </a:xfrm>
            <a:prstGeom prst="line">
              <a:avLst/>
            </a:prstGeom>
            <a:ln w="9360">
              <a:solidFill>
                <a:srgbClr val="333333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" name="CustomShape 54"/>
            <p:cNvSpPr/>
            <p:nvPr/>
          </p:nvSpPr>
          <p:spPr>
            <a:xfrm>
              <a:off x="2041560" y="4765680"/>
              <a:ext cx="101268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333333"/>
                  </a:solidFill>
                  <a:latin typeface="Times New Roman"/>
                </a:rPr>
                <a:t>majors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</p:grpSp>
      <p:grpSp>
        <p:nvGrpSpPr>
          <p:cNvPr id="191" name="Group 55"/>
          <p:cNvGrpSpPr/>
          <p:nvPr/>
        </p:nvGrpSpPr>
        <p:grpSpPr>
          <a:xfrm>
            <a:off x="684720" y="3809880"/>
            <a:ext cx="1791720" cy="533520"/>
            <a:chOff x="684720" y="3809880"/>
            <a:chExt cx="1791720" cy="533520"/>
          </a:xfrm>
        </p:grpSpPr>
        <p:sp>
          <p:nvSpPr>
            <p:cNvPr id="192" name="Line 56"/>
            <p:cNvSpPr/>
            <p:nvPr/>
          </p:nvSpPr>
          <p:spPr>
            <a:xfrm flipV="1">
              <a:off x="2057400" y="3809880"/>
              <a:ext cx="0" cy="533520"/>
            </a:xfrm>
            <a:prstGeom prst="line">
              <a:avLst/>
            </a:prstGeom>
            <a:ln w="9360">
              <a:solidFill>
                <a:srgbClr val="ff66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CustomShape 57"/>
            <p:cNvSpPr/>
            <p:nvPr/>
          </p:nvSpPr>
          <p:spPr>
            <a:xfrm>
              <a:off x="684720" y="3851280"/>
              <a:ext cx="179172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-1" strike="noStrike">
                  <a:solidFill>
                    <a:srgbClr val="ff6600"/>
                  </a:solidFill>
                  <a:latin typeface="Times New Roman"/>
                </a:rPr>
                <a:t>equivalentTo</a:t>
              </a:r>
              <a:endParaRPr b="0" lang="en-US" sz="2400" spc="-1" strike="noStrike">
                <a:solidFill>
                  <a:srgbClr val="333333"/>
                </a:solidFill>
                <a:latin typeface="Times New Roman"/>
              </a:endParaRPr>
            </a:p>
          </p:txBody>
        </p:sp>
      </p:grpSp>
      <p:sp>
        <p:nvSpPr>
          <p:cNvPr id="194" name="CustomShape 58"/>
          <p:cNvSpPr/>
          <p:nvPr/>
        </p:nvSpPr>
        <p:spPr>
          <a:xfrm>
            <a:off x="534600" y="304920"/>
            <a:ext cx="1826640" cy="76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4c2b"/>
                </a:solidFill>
                <a:latin typeface="Times New Roman"/>
              </a:rPr>
              <a:t>DAML</a:t>
            </a:r>
            <a:endParaRPr b="0" lang="en-US" sz="44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"/>
                            </p:stCondLst>
                            <p:childTnLst>
                              <p:par>
                                <p:cTn id="11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685800" y="4568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4c2b"/>
                </a:solidFill>
                <a:latin typeface="Times New Roman"/>
              </a:rPr>
              <a:t>Representing information</a:t>
            </a:r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685800" y="1980720"/>
            <a:ext cx="7772400" cy="3048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Relational database: records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OO database: instances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Logic: facts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XML: documents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KR: annotations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685800" y="4952880"/>
            <a:ext cx="7772400" cy="121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All of these are graph structures: entities related to other entities by relationships.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8" dur="indefinite" restart="never" nodeType="tmRoot">
          <p:childTnLst>
            <p:seq>
              <p:cTn id="119" dur="indefinite" nodeType="mainSeq">
                <p:childTnLst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685800" y="4568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4c2b"/>
                </a:solidFill>
                <a:latin typeface="Times New Roman"/>
              </a:rPr>
              <a:t>Where is the meaning?</a:t>
            </a:r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685800" y="1980720"/>
            <a:ext cx="7772400" cy="251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 </a:t>
            </a: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Databases: select-project-join queries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 </a:t>
            </a: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Logic: rules determined by unification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 </a:t>
            </a: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XML: XSLT patterns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 </a:t>
            </a: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KR: templates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685800" y="4343400"/>
            <a:ext cx="7772400" cy="175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 </a:t>
            </a: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All of these are forms of graph matching.  The units of meaning are small connected subgraphs.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4" dur="indefinite" restart="never" nodeType="tmRoot">
          <p:childTnLst>
            <p:seq>
              <p:cTn id="125" dur="indefinite" nodeType="mainSeq">
                <p:childTnLst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685800" y="4568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4c2b"/>
                </a:solidFill>
                <a:latin typeface="Times New Roman"/>
              </a:rPr>
              <a:t>Coping with the onslaught</a:t>
            </a:r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Volume of data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lvl="1" marL="742680" indent="-285480">
              <a:spcBef>
                <a:spcPts val="697"/>
              </a:spcBef>
              <a:buClr>
                <a:srgbClr val="578963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333333"/>
                </a:solidFill>
                <a:latin typeface="Times New Roman"/>
              </a:rPr>
              <a:t>Use distributed systems and indexes</a:t>
            </a:r>
            <a:endParaRPr b="0" lang="en-US" sz="28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Complexity of ontologies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lvl="1" marL="742680" indent="-285480">
              <a:spcBef>
                <a:spcPts val="697"/>
              </a:spcBef>
              <a:buClr>
                <a:srgbClr val="578963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333333"/>
                </a:solidFill>
                <a:latin typeface="Times New Roman"/>
              </a:rPr>
              <a:t>Graphical user interfaces</a:t>
            </a:r>
            <a:endParaRPr b="0" lang="en-US" sz="2800" spc="-1" strike="noStrike">
              <a:solidFill>
                <a:srgbClr val="333333"/>
              </a:solidFill>
              <a:latin typeface="Times New Roman"/>
            </a:endParaRPr>
          </a:p>
          <a:p>
            <a:pPr lvl="1" marL="742680" indent="-285480">
              <a:spcBef>
                <a:spcPts val="697"/>
              </a:spcBef>
              <a:buClr>
                <a:srgbClr val="578963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333333"/>
                </a:solidFill>
                <a:latin typeface="Times New Roman"/>
              </a:rPr>
              <a:t>Consistency checking</a:t>
            </a:r>
            <a:endParaRPr b="0" lang="en-US" sz="28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Diversity of ontologies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lvl="1" marL="742680" indent="-285480">
              <a:spcBef>
                <a:spcPts val="697"/>
              </a:spcBef>
              <a:buClr>
                <a:srgbClr val="578963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333333"/>
                </a:solidFill>
                <a:latin typeface="Times New Roman"/>
              </a:rPr>
              <a:t>Ontology mediation</a:t>
            </a:r>
            <a:endParaRPr b="0" lang="en-US" sz="28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685800" y="4568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4c2b"/>
                </a:solidFill>
                <a:latin typeface="Times New Roman"/>
              </a:rPr>
              <a:t>The Onslaught</a:t>
            </a:r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Increasingly large amounts of information is becoming accessible electronically.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The information sources are increasingly complicated.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The diversity of types of information source is also increasing.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685800" y="5181480"/>
            <a:ext cx="7772400" cy="121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Times New Roman"/>
              </a:rPr>
              <a:t>Technologies are emerging to cope with this onslaught:  </a:t>
            </a:r>
            <a:r>
              <a:rPr b="1" lang="en-US" sz="2400" spc="-1" strike="noStrike">
                <a:solidFill>
                  <a:srgbClr val="333333"/>
                </a:solidFill>
                <a:latin typeface="Times New Roman"/>
              </a:rPr>
              <a:t>ontology-based computing</a:t>
            </a:r>
            <a:r>
              <a:rPr b="0" lang="en-US" sz="2400" spc="-1" strike="noStrike">
                <a:solidFill>
                  <a:srgbClr val="333333"/>
                </a:solidFill>
                <a:latin typeface="Times New Roman"/>
              </a:rPr>
              <a:t>.</a:t>
            </a:r>
            <a:endParaRPr b="0" lang="en-US" sz="24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" dur="indefinite" restart="never" nodeType="tmRoot">
          <p:childTnLst>
            <p:seq>
              <p:cTn id="11" dur="indefinite" nodeType="mainSeq"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85800" y="4568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4c2b"/>
                </a:solidFill>
                <a:latin typeface="Times New Roman"/>
              </a:rPr>
              <a:t>Ontologies</a:t>
            </a:r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 fontScale="91000"/>
          </a:bodyPr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Shared understanding within a community of people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Declarative specification of entities and their relationships with each other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Constraints and rules that permit reasoning within the ontology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Behavior associated with stated or inferred facts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685800" y="4568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4c2b"/>
                </a:solidFill>
                <a:latin typeface="Times New Roman"/>
              </a:rPr>
              <a:t>Relational Database Schemas</a:t>
            </a:r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 fontScale="91000"/>
          </a:bodyPr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Well established technique for specifying the structure of shared data, not for communication between people or agents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Declarative specification but of tables, not of entities and relationships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Some constraints are expressible but no significant rules (such as inheritance)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No explicit behavior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685800" y="4568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4c2b"/>
                </a:solidFill>
                <a:latin typeface="Times New Roman"/>
              </a:rPr>
              <a:t> </a:t>
            </a:r>
            <a:r>
              <a:rPr b="0" lang="en-US" sz="4400" spc="-1" strike="noStrike">
                <a:solidFill>
                  <a:srgbClr val="004c2b"/>
                </a:solidFill>
                <a:latin typeface="Times New Roman"/>
              </a:rPr>
              <a:t>Object-Oriented Schemas</a:t>
            </a:r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Emerging technology for communication between software components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Declarative specifications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Constraints and some rules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Several ways to specify behavior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The Unified Modeling Language (UML) is the standard OO modeling language.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685800" y="4568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4c2b"/>
                </a:solidFill>
                <a:latin typeface="Times New Roman"/>
              </a:rPr>
              <a:t>Logic</a:t>
            </a:r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 fontScale="88000"/>
          </a:bodyPr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Very expressive but very difficult to use.  Not designed for communication.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Most logical languages are not based on entities and relationships.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Very powerful inferencing capabilities.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Do not usually have any associated behavior.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Many examples: Prolog, KIF, ...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685800" y="4568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4c2b"/>
                </a:solidFill>
                <a:latin typeface="Times New Roman"/>
              </a:rPr>
              <a:t>XML DTDs and XML Schema</a:t>
            </a:r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 fontScale="91000"/>
          </a:bodyPr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Defines a hierarchical document type.  XML Schema defines data types.  Designed for communication over the Web.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Good support for entities and hierarchical relationships; awkward for others.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Constraints can be imposed on the hierarchical structure and on data types.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Behavior can be specified procedurally.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685800" y="4568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4c2b"/>
                </a:solidFill>
                <a:latin typeface="Times New Roman"/>
              </a:rPr>
              <a:t>Knowledge Representations</a:t>
            </a:r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 fontScale="91000"/>
          </a:bodyPr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Very well developed branch of AI.  Many tools, but mostly academic.  Not yet used for communication over the Web.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Powerful language for specifying entities and their relationships.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Most are linked with inference engines.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Behavior is typically handled in an ad hoc manner.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685800" y="4568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4c2b"/>
                </a:solidFill>
                <a:latin typeface="Times New Roman"/>
              </a:rPr>
              <a:t>RDF and DAML</a:t>
            </a:r>
            <a:endParaRPr b="0" lang="en-US" sz="4400" spc="-1" strike="noStrike">
              <a:solidFill>
                <a:srgbClr val="004c2b"/>
              </a:solidFill>
              <a:latin typeface="Times New Roman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Resource Description Framework (RDF) is a knowledge representation language.  It is a WWW Consortium Recommendation.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  <a:p>
            <a:pPr marL="342720" indent="-342720">
              <a:spcBef>
                <a:spcPts val="799"/>
              </a:spcBef>
              <a:buClr>
                <a:srgbClr val="578963"/>
              </a:buClr>
              <a:buFont typeface="Monotype Sort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The DARPA Agent Markup Language (DAML) is an extension of RDF to serve as the basis for ontology-based computing over the Web: the </a:t>
            </a:r>
            <a:r>
              <a:rPr b="1" lang="en-US" sz="3200" spc="-1" strike="noStrike">
                <a:solidFill>
                  <a:srgbClr val="333333"/>
                </a:solidFill>
                <a:latin typeface="Times New Roman"/>
              </a:rPr>
              <a:t>Semantic Web</a:t>
            </a:r>
            <a:r>
              <a:rPr b="0" lang="en-US" sz="3200" spc="-1" strike="noStrike">
                <a:solidFill>
                  <a:srgbClr val="333333"/>
                </a:solidFill>
                <a:latin typeface="Times New Roman"/>
              </a:rPr>
              <a:t>.</a:t>
            </a:r>
            <a:endParaRPr b="0" lang="en-US" sz="3200" spc="-1" strike="noStrike">
              <a:solidFill>
                <a:srgbClr val="333333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3241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2001-06-17T06:07:06Z</dcterms:created>
  <dc:creator>Kenneth Baclawski</dc:creator>
  <dc:description/>
  <dc:language>en-US</dc:language>
  <cp:lastModifiedBy/>
  <dcterms:modified xsi:type="dcterms:W3CDTF">2023-04-26T13:23:33Z</dcterms:modified>
  <cp:revision>9</cp:revision>
  <dc:subject/>
  <dc:title>Ontology-Based Computing</dc:title>
</cp:coreProperties>
</file>